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08" r:id="rId3"/>
    <p:sldMasterId id="2147483720" r:id="rId4"/>
    <p:sldMasterId id="2147483744" r:id="rId5"/>
    <p:sldMasterId id="2147483756" r:id="rId6"/>
    <p:sldMasterId id="2147483780" r:id="rId7"/>
  </p:sldMasterIdLst>
  <p:notesMasterIdLst>
    <p:notesMasterId r:id="rId20"/>
  </p:notesMasterIdLst>
  <p:sldIdLst>
    <p:sldId id="256" r:id="rId8"/>
    <p:sldId id="257" r:id="rId9"/>
    <p:sldId id="258" r:id="rId10"/>
    <p:sldId id="259" r:id="rId11"/>
    <p:sldId id="260" r:id="rId12"/>
    <p:sldId id="263" r:id="rId13"/>
    <p:sldId id="261" r:id="rId14"/>
    <p:sldId id="265" r:id="rId15"/>
    <p:sldId id="262" r:id="rId16"/>
    <p:sldId id="264" r:id="rId17"/>
    <p:sldId id="266" r:id="rId18"/>
    <p:sldId id="26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395"/>
    <a:srgbClr val="FF0D69"/>
    <a:srgbClr val="E20056"/>
    <a:srgbClr val="3E9BF0"/>
    <a:srgbClr val="F88834"/>
    <a:srgbClr val="DA2A00"/>
    <a:srgbClr val="FF9900"/>
    <a:srgbClr val="31A828"/>
    <a:srgbClr val="0029AC"/>
    <a:srgbClr val="33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theme" Target="theme/theme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ante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D82FD-2F8C-42CA-BC21-0411C1EFB9F0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4" name="Substituent imagine diapozitiv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ubstituent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2B0F13-4DC5-472C-8863-80BF654409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u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9" name="Subtitlu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16" name="Substituent dată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2" name="Substituent subsol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ubstituent număr diapozitiv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zitiv titlu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reptunghi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Conector drept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u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5" name="Subtitlu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31" name="Substituent dată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18" name="Substituent subsol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ubstituent număr diapozitiv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conținut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u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7" name="Substituent conținut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5" name="Substituent dată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19" name="Substituent subsol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ubstituent număr diapozitiv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reptunghi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Dreptunghi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 dirty="0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Substituent imagine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u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7" name="Subtitlu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30" name="Substituent dată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19" name="Substituent subsol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ubstituent număr diapozitiv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conținut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ntet secțiun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ubstituent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19" name="Substituent dată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11" name="Substituent subsol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ubstituent număr diapozitiv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u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reptunghi cu un colţ tăiat şi rotunjit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unghi drept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  <p:sp>
        <p:nvSpPr>
          <p:cNvPr id="10" name="Formă liberă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ă liberă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Faceți clic pentru editarea stilului de subtitlu al coordonatorului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u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4" name="Substituent conținut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3" name="Substituent conținut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1" name="Substituent dată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10" name="Substituent subsol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ubstituent număr diapozitiv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Faceți clic pentru a edita stilurile de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zitiv tit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reptunghi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reptunghi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reptunghi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reptunghi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Dreptunghi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u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o-RO" smtClean="0"/>
              <a:t>Faceți clic pentru editarea stilului de subtitlu al coordonatorului</a:t>
            </a:r>
            <a:endParaRPr kumimoji="0" lang="en-US"/>
          </a:p>
        </p:txBody>
      </p:sp>
      <p:sp>
        <p:nvSpPr>
          <p:cNvPr id="28" name="Substituent dată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17" name="Substituent subsol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Dreptunghi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ubstituent număr diapozitiv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u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ubstituent conținut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ntet secțiun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reptunghi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Dreptunghi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reptunghi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reptunghi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reptunghi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Dreptunghi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13" name="Dreptunghi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reptunghi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8" name="Conector drept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ector drept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Substituent conținut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2" name="Substituent conținut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ți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drept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Dreptunghi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reptunghi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Dreptunghi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Dreptunghi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Dreptunghi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reptunghi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Conector drept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reptunghi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Substituent conținut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6" name="Substituent conținut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u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u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3" name="Substituent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25" name="Substituent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8" name="Substituent conținut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0" name="Substituent dată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ector drept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eptunghi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Dreptunghi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Dreptunghi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Dreptunghi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reptunghi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Dreptunghi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ținut cu legendă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reptunghi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Dreptunghi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reptunghi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reptunghi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Dreptunghi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Dreptunghi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8" name="Dreptunghi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Conector drept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Substituent conținut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reptunghi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ector drept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reptunghi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reptunghi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Dreptunghi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reptunghi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Dreptunghi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Dreptunghi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reptunghi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22" name="Dreptunghi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lu vertical și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eptunghi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Dreptunghi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Dreptunghi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Dreptunghi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Dreptunghi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Dreptunghi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Conector drept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u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2" name="Substituent dată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21" name="Substituent subsol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24" name="Substituent subsol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ector drept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u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6" name="Substituent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  <p:sp>
        <p:nvSpPr>
          <p:cNvPr id="14" name="Substituent conținut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o-RO" smtClean="0"/>
              <a:t>Faceți clic pentru a edita stilurile de text Coordonator</a:t>
            </a:r>
          </a:p>
          <a:p>
            <a:pPr lvl="1" eaLnBrk="1" latinLnBrk="0" hangingPunct="1"/>
            <a:r>
              <a:rPr lang="ro-RO" smtClean="0"/>
              <a:t>Al doilea nivel</a:t>
            </a:r>
          </a:p>
          <a:p>
            <a:pPr lvl="2" eaLnBrk="1" latinLnBrk="0" hangingPunct="1"/>
            <a:r>
              <a:rPr lang="ro-RO" smtClean="0"/>
              <a:t>Al treilea nivel</a:t>
            </a:r>
          </a:p>
          <a:p>
            <a:pPr lvl="3" eaLnBrk="1" latinLnBrk="0" hangingPunct="1"/>
            <a:r>
              <a:rPr lang="ro-RO" smtClean="0"/>
              <a:t>Al patrulea nivel</a:t>
            </a:r>
          </a:p>
          <a:p>
            <a:pPr lvl="4" eaLnBrk="1" latinLnBrk="0" hangingPunct="1"/>
            <a:r>
              <a:rPr lang="ro-RO" smtClean="0"/>
              <a:t>Al cincilea nivel</a:t>
            </a:r>
            <a:endParaRPr kumimoji="0" lang="en-US"/>
          </a:p>
        </p:txBody>
      </p:sp>
      <p:sp>
        <p:nvSpPr>
          <p:cNvPr id="25" name="Substituent dată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29" name="Substituent subsol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ubstituent imagine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o-RO" smtClean="0"/>
              <a:t>Faceți clic pe pictogramă pentru a adăuga o imagine</a:t>
            </a:r>
            <a:endParaRPr kumimoji="0" lang="en-US" dirty="0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ubstituent număr diapozitiv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u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26" name="Substituent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ector drep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ubstituent text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11" name="Substituent dată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28" name="Substituent subsol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Substituent titlu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9" name="Conector drep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Conector drep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reptunghi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Substituent titlu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1" name="Substituent text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27" name="Substituent dată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ubstituent număr diapozitiv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ă liberă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ă liberă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Substituent titlu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30" name="Substituent tex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  <p:sp>
        <p:nvSpPr>
          <p:cNvPr id="10" name="Substituent dată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22" name="Substituent subsol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ubstituent număr diapozitiv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upar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ă liberă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ă liberă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Faceți clic pentru a edita stilul de titlu Coordonator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Faceți clic pentru a edita stilurile de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reptunghi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Dreptunghi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Dreptunghi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Dreptunghi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Dreptunghi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Substituent dată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Dreptunghi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ector drept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ubstituent număr diapozitiv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Substituent titlu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o-RO" smtClean="0"/>
              <a:t>Faceți clic pentru a edita stilul de titlu Coordonator</a:t>
            </a:r>
            <a:endParaRPr kumimoji="0" lang="en-US"/>
          </a:p>
        </p:txBody>
      </p:sp>
      <p:sp>
        <p:nvSpPr>
          <p:cNvPr id="13" name="Substituent text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o-RO" smtClean="0"/>
              <a:t>Faceți clic pentru a edita stilurile de text Coordonator</a:t>
            </a:r>
          </a:p>
          <a:p>
            <a:pPr lvl="1" eaLnBrk="1" latinLnBrk="0" hangingPunct="1"/>
            <a:r>
              <a:rPr kumimoji="0" lang="ro-RO" smtClean="0"/>
              <a:t>Al doilea nivel</a:t>
            </a:r>
          </a:p>
          <a:p>
            <a:pPr lvl="2" eaLnBrk="1" latinLnBrk="0" hangingPunct="1"/>
            <a:r>
              <a:rPr kumimoji="0" lang="ro-RO" smtClean="0"/>
              <a:t>Al treilea nivel</a:t>
            </a:r>
          </a:p>
          <a:p>
            <a:pPr lvl="3" eaLnBrk="1" latinLnBrk="0" hangingPunct="1"/>
            <a:r>
              <a:rPr kumimoji="0" lang="ro-RO" smtClean="0"/>
              <a:t>Al patrulea nivel</a:t>
            </a:r>
          </a:p>
          <a:p>
            <a:pPr lvl="4" eaLnBrk="1" latinLnBrk="0" hangingPunct="1"/>
            <a:r>
              <a:rPr kumimoji="0" lang="ro-RO" smtClean="0"/>
              <a:t>Al cincilea nivel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9E7B2AD-34D6-4093-8772-DC8079B6D005}" type="datetimeFigureOut">
              <a:rPr lang="en-US" smtClean="0"/>
              <a:pPr/>
              <a:t>10/17/2011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E923D44-A265-4C35-B3D9-34A1C005FE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proiect VII B\cartea+autobibliografica+a+Madalinei+Manol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Dreptunghi 4"/>
          <p:cNvSpPr/>
          <p:nvPr/>
        </p:nvSpPr>
        <p:spPr>
          <a:xfrm rot="377026">
            <a:off x="2000232" y="1357298"/>
            <a:ext cx="43781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Florin </a:t>
            </a:r>
            <a:r>
              <a:rPr lang="en-US" sz="5400" b="1" cap="none" spc="0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scrie</a:t>
            </a:r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 un </a:t>
            </a:r>
          </a:p>
          <a:p>
            <a:pPr algn="ctr"/>
            <a:r>
              <a:rPr 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roman</a:t>
            </a:r>
            <a:endParaRPr lang="ro-RO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Dreptunghi 5"/>
          <p:cNvSpPr/>
          <p:nvPr/>
        </p:nvSpPr>
        <p:spPr>
          <a:xfrm rot="610159">
            <a:off x="4438625" y="4279892"/>
            <a:ext cx="433285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en-US" sz="1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Andrei </a:t>
            </a:r>
            <a:r>
              <a:rPr lang="en-US" sz="16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Iuliana</a:t>
            </a:r>
            <a:r>
              <a:rPr lang="en-US" sz="1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, </a:t>
            </a:r>
            <a:r>
              <a:rPr lang="en-US" sz="1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Cosma</a:t>
            </a:r>
            <a:r>
              <a:rPr lang="en-US" sz="1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</a:t>
            </a:r>
            <a:r>
              <a:rPr lang="en-US" sz="1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Ioana</a:t>
            </a:r>
            <a:r>
              <a:rPr lang="en-US" sz="1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, </a:t>
            </a:r>
            <a:r>
              <a:rPr lang="en-US" sz="1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Cristian</a:t>
            </a:r>
            <a:r>
              <a:rPr lang="en-US" sz="1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</a:t>
            </a:r>
            <a:r>
              <a:rPr lang="en-US" sz="16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Silviu</a:t>
            </a:r>
            <a:r>
              <a:rPr lang="en-US" sz="1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 </a:t>
            </a:r>
          </a:p>
          <a:p>
            <a:pPr algn="ctr"/>
            <a:r>
              <a:rPr lang="en-US" sz="16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Cls</a:t>
            </a:r>
            <a:r>
              <a:rPr lang="en-US" sz="1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 a VII-a B </a:t>
            </a:r>
            <a:r>
              <a:rPr lang="en-US" sz="16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Scoala</a:t>
            </a:r>
            <a:r>
              <a:rPr lang="en-US" sz="1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 </a:t>
            </a:r>
            <a:r>
              <a:rPr lang="en-US" sz="16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Generala</a:t>
            </a:r>
            <a:r>
              <a:rPr lang="en-US" sz="1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 </a:t>
            </a:r>
            <a:r>
              <a:rPr lang="en-US" sz="16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N.I.Jilinschi</a:t>
            </a:r>
            <a:r>
              <a:rPr lang="en-US" sz="16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 </a:t>
            </a:r>
            <a:r>
              <a:rPr lang="en-US" sz="16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/>
              </a:rPr>
              <a:t>Vernesti</a:t>
            </a:r>
            <a:endParaRPr lang="ro-RO" sz="1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142976" y="2000240"/>
            <a:ext cx="692948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DA2A00"/>
                </a:solidFill>
                <a:latin typeface="Times New Roman" pitchFamily="18" charset="0"/>
              </a:rPr>
              <a:t>	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1</a:t>
            </a:r>
            <a:r>
              <a:rPr lang="ro-RO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. Personajul principal este Florin , autorul primei </a:t>
            </a:r>
            <a:r>
              <a:rPr lang="ro-RO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secvente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,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acesta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ro-RO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citeste ultima parte a romanului 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, </a:t>
            </a:r>
            <a:r>
              <a:rPr lang="ro-RO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se declara multumit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si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ro-RO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pleaca in oras pentru a se intalni cu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prietenii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sai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.</a:t>
            </a:r>
          </a:p>
          <a:p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	2.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Spre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surprinderea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lui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, nu-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si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intalneste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prietenii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,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dar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vede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pe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celalalt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trotuar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cateva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fete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si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face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cateva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figuri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pe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role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pentru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a le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atrage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atentia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.</a:t>
            </a:r>
          </a:p>
          <a:p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	3.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Suparat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, Florin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hotaraste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sa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o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pedepseasca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pe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Ana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intr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-o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scriere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viitoare</a:t>
            </a:r>
            <a:r>
              <a:rPr lang="en-US" sz="2400" b="1" i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.</a:t>
            </a:r>
            <a:endParaRPr lang="ro-RO" sz="2400" b="1" i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00232" y="142852"/>
            <a:ext cx="49183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spc="200" dirty="0" err="1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Partea</a:t>
            </a:r>
            <a:r>
              <a:rPr lang="en-US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 a II-a</a:t>
            </a:r>
            <a:endParaRPr lang="en-US" sz="54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3">
                  <a:satMod val="200000"/>
                  <a:alpha val="50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85918" y="214290"/>
            <a:ext cx="5432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Partea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a III-a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1538" y="1714488"/>
            <a:ext cx="707236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o-RO" sz="2400" dirty="0" smtClean="0">
              <a:solidFill>
                <a:srgbClr val="7030A0"/>
              </a:solidFill>
            </a:endParaRPr>
          </a:p>
          <a:p>
            <a:r>
              <a:rPr lang="en-US" sz="2400" dirty="0" smtClean="0">
                <a:solidFill>
                  <a:srgbClr val="7030A0"/>
                </a:solidFill>
              </a:rPr>
              <a:t>	1. In </a:t>
            </a:r>
            <a:r>
              <a:rPr lang="en-US" sz="2400" dirty="0" err="1" smtClean="0">
                <a:solidFill>
                  <a:srgbClr val="7030A0"/>
                </a:solidFill>
              </a:rPr>
              <a:t>secventa</a:t>
            </a:r>
            <a:r>
              <a:rPr lang="en-US" sz="2400" dirty="0" smtClean="0">
                <a:solidFill>
                  <a:srgbClr val="7030A0"/>
                </a:solidFill>
              </a:rPr>
              <a:t> a III-a </a:t>
            </a:r>
            <a:r>
              <a:rPr lang="en-US" sz="2400" dirty="0" err="1" smtClean="0">
                <a:solidFill>
                  <a:srgbClr val="7030A0"/>
                </a:solidFill>
              </a:rPr>
              <a:t>aflam</a:t>
            </a:r>
            <a:r>
              <a:rPr lang="en-US" sz="2400" dirty="0" smtClean="0">
                <a:solidFill>
                  <a:srgbClr val="7030A0"/>
                </a:solidFill>
              </a:rPr>
              <a:t> ca </a:t>
            </a:r>
            <a:r>
              <a:rPr lang="ro-RO" sz="2400" dirty="0" smtClean="0">
                <a:solidFill>
                  <a:srgbClr val="7030A0"/>
                </a:solidFill>
              </a:rPr>
              <a:t>Florin este </a:t>
            </a:r>
            <a:r>
              <a:rPr lang="en-US" sz="2400" dirty="0" smtClean="0">
                <a:solidFill>
                  <a:srgbClr val="7030A0"/>
                </a:solidFill>
              </a:rPr>
              <a:t>de </a:t>
            </a:r>
            <a:r>
              <a:rPr lang="en-US" sz="2400" dirty="0" err="1" smtClean="0">
                <a:solidFill>
                  <a:srgbClr val="7030A0"/>
                </a:solidFill>
              </a:rPr>
              <a:t>fapt</a:t>
            </a:r>
            <a:r>
              <a:rPr lang="en-US" sz="2400" dirty="0" smtClean="0">
                <a:solidFill>
                  <a:srgbClr val="7030A0"/>
                </a:solidFill>
              </a:rPr>
              <a:t> </a:t>
            </a:r>
            <a:r>
              <a:rPr lang="ro-RO" sz="2400" dirty="0" smtClean="0">
                <a:solidFill>
                  <a:srgbClr val="7030A0"/>
                </a:solidFill>
              </a:rPr>
              <a:t>personajul principal al acestei opera literare, domnul Florescu.</a:t>
            </a:r>
          </a:p>
          <a:p>
            <a:r>
              <a:rPr lang="en-US" sz="2400" dirty="0" smtClean="0">
                <a:solidFill>
                  <a:srgbClr val="7030A0"/>
                </a:solidFill>
              </a:rPr>
              <a:t>	</a:t>
            </a:r>
            <a:endParaRPr lang="ro-RO" dirty="0"/>
          </a:p>
        </p:txBody>
      </p:sp>
      <p:sp>
        <p:nvSpPr>
          <p:cNvPr id="6" name="Rectangle 5"/>
          <p:cNvSpPr/>
          <p:nvPr/>
        </p:nvSpPr>
        <p:spPr>
          <a:xfrm>
            <a:off x="1142976" y="3429000"/>
            <a:ext cx="70723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	2. </a:t>
            </a:r>
            <a:r>
              <a:rPr lang="en-US" sz="2400" dirty="0" err="1" smtClean="0">
                <a:solidFill>
                  <a:srgbClr val="7030A0"/>
                </a:solidFill>
              </a:rPr>
              <a:t>Acesta</a:t>
            </a:r>
            <a:r>
              <a:rPr lang="en-US" sz="2400" dirty="0" smtClean="0">
                <a:solidFill>
                  <a:srgbClr val="7030A0"/>
                </a:solidFill>
              </a:rPr>
              <a:t> </a:t>
            </a:r>
            <a:r>
              <a:rPr lang="ro-RO" sz="2400" dirty="0" smtClean="0">
                <a:solidFill>
                  <a:srgbClr val="7030A0"/>
                </a:solidFill>
              </a:rPr>
              <a:t>scrie un text pentru manualul scolar</a:t>
            </a:r>
            <a:r>
              <a:rPr lang="en-US" sz="2400" dirty="0" smtClean="0">
                <a:solidFill>
                  <a:srgbClr val="7030A0"/>
                </a:solidFill>
              </a:rPr>
              <a:t> </a:t>
            </a:r>
            <a:r>
              <a:rPr lang="en-US" sz="2400" dirty="0" err="1" smtClean="0">
                <a:solidFill>
                  <a:srgbClr val="7030A0"/>
                </a:solidFill>
              </a:rPr>
              <a:t>si</a:t>
            </a:r>
            <a:r>
              <a:rPr lang="en-US" sz="2400" dirty="0" smtClean="0">
                <a:solidFill>
                  <a:srgbClr val="7030A0"/>
                </a:solidFill>
              </a:rPr>
              <a:t> </a:t>
            </a:r>
            <a:r>
              <a:rPr lang="ro-RO" sz="2400" dirty="0" smtClean="0">
                <a:solidFill>
                  <a:srgbClr val="7030A0"/>
                </a:solidFill>
              </a:rPr>
              <a:t>marturiseste c</a:t>
            </a:r>
            <a:r>
              <a:rPr lang="en-US" sz="2400" dirty="0" smtClean="0">
                <a:solidFill>
                  <a:srgbClr val="7030A0"/>
                </a:solidFill>
              </a:rPr>
              <a:t>a</a:t>
            </a:r>
            <a:r>
              <a:rPr lang="ro-RO" sz="2400" dirty="0" smtClean="0">
                <a:solidFill>
                  <a:srgbClr val="7030A0"/>
                </a:solidFill>
              </a:rPr>
              <a:t> Florin este creatia sa si poate sa-</a:t>
            </a:r>
            <a:r>
              <a:rPr lang="en-US" sz="2400" dirty="0" err="1" smtClean="0">
                <a:solidFill>
                  <a:srgbClr val="7030A0"/>
                </a:solidFill>
              </a:rPr>
              <a:t>i</a:t>
            </a:r>
            <a:r>
              <a:rPr lang="ro-RO" sz="2400" dirty="0" smtClean="0">
                <a:solidFill>
                  <a:srgbClr val="7030A0"/>
                </a:solidFill>
              </a:rPr>
              <a:t> atribuie si alte actiuni si insusiri.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	</a:t>
            </a:r>
            <a:endParaRPr lang="ro-RO" dirty="0"/>
          </a:p>
        </p:txBody>
      </p:sp>
      <p:sp>
        <p:nvSpPr>
          <p:cNvPr id="7" name="Rectangle 6"/>
          <p:cNvSpPr/>
          <p:nvPr/>
        </p:nvSpPr>
        <p:spPr>
          <a:xfrm>
            <a:off x="1142976" y="4929198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7030A0"/>
                </a:solidFill>
              </a:rPr>
              <a:t>	3. </a:t>
            </a:r>
            <a:r>
              <a:rPr lang="ro-RO" sz="2400" dirty="0" smtClean="0">
                <a:solidFill>
                  <a:srgbClr val="7030A0"/>
                </a:solidFill>
              </a:rPr>
              <a:t>Domnul Florescu este singurul personaj real a acestor povestiri.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28794" y="285728"/>
            <a:ext cx="47884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Concluzie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57224" y="2786058"/>
            <a:ext cx="7286676" cy="2308324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en-US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 Black" pitchFamily="34" charset="0"/>
              </a:rPr>
              <a:t>	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Alternarea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planului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imaginar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cu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cel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real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este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marcata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de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trecerea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autorului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prin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diferite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stari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emotionale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si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realizarea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unui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tablou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amplu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in care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cititorul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se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simte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deopotriva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personaj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si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creator al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acestui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 ,,tot’’ </a:t>
            </a:r>
            <a:r>
              <a:rPr lang="en-US" sz="2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unitar</a:t>
            </a:r>
            <a:r>
              <a:rPr lang="en-US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. </a:t>
            </a:r>
            <a:endParaRPr lang="en-US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1357290" y="285728"/>
            <a:ext cx="63789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Mircea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Cartarescu</a:t>
            </a:r>
            <a:endParaRPr lang="ro-RO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CasetăText 4"/>
          <p:cNvSpPr txBox="1"/>
          <p:nvPr/>
        </p:nvSpPr>
        <p:spPr>
          <a:xfrm rot="292884">
            <a:off x="907315" y="1531780"/>
            <a:ext cx="9204999" cy="1569660"/>
          </a:xfrm>
          <a:prstGeom prst="rect">
            <a:avLst/>
          </a:prstGeom>
          <a:noFill/>
          <a:ln w="34925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	</a:t>
            </a:r>
            <a:r>
              <a:rPr lang="en-US" sz="2400" b="1" dirty="0" smtClean="0">
                <a:solidFill>
                  <a:srgbClr val="31A828"/>
                </a:solidFill>
              </a:rPr>
              <a:t>S-a </a:t>
            </a:r>
            <a:r>
              <a:rPr lang="en-US" sz="2400" b="1" dirty="0" err="1" smtClean="0">
                <a:solidFill>
                  <a:srgbClr val="31A828"/>
                </a:solidFill>
              </a:rPr>
              <a:t>nascut</a:t>
            </a:r>
            <a:r>
              <a:rPr lang="en-US" sz="2400" b="1" dirty="0" smtClean="0">
                <a:solidFill>
                  <a:srgbClr val="31A828"/>
                </a:solidFill>
              </a:rPr>
              <a:t> la 1 </a:t>
            </a:r>
            <a:r>
              <a:rPr lang="en-US" sz="2400" b="1" dirty="0" err="1" smtClean="0">
                <a:solidFill>
                  <a:srgbClr val="31A828"/>
                </a:solidFill>
              </a:rPr>
              <a:t>iunie</a:t>
            </a:r>
            <a:r>
              <a:rPr lang="en-US" sz="2400" b="1" dirty="0" smtClean="0">
                <a:solidFill>
                  <a:srgbClr val="31A828"/>
                </a:solidFill>
              </a:rPr>
              <a:t> 1956, la </a:t>
            </a:r>
            <a:r>
              <a:rPr lang="en-US" sz="2400" b="1" dirty="0" err="1" smtClean="0">
                <a:solidFill>
                  <a:srgbClr val="31A828"/>
                </a:solidFill>
              </a:rPr>
              <a:t>Bucuresti</a:t>
            </a:r>
            <a:r>
              <a:rPr lang="en-US" sz="2400" b="1" dirty="0" smtClean="0">
                <a:solidFill>
                  <a:srgbClr val="31A828"/>
                </a:solidFill>
              </a:rPr>
              <a:t>. A </a:t>
            </a:r>
            <a:r>
              <a:rPr lang="en-US" sz="2400" b="1" dirty="0" err="1" smtClean="0">
                <a:solidFill>
                  <a:srgbClr val="31A828"/>
                </a:solidFill>
              </a:rPr>
              <a:t>scris</a:t>
            </a:r>
            <a:r>
              <a:rPr lang="en-US" sz="2400" b="1" dirty="0" smtClean="0">
                <a:solidFill>
                  <a:srgbClr val="31A828"/>
                </a:solidFill>
              </a:rPr>
              <a:t> </a:t>
            </a:r>
            <a:r>
              <a:rPr lang="en-US" sz="2400" b="1" dirty="0" err="1" smtClean="0">
                <a:solidFill>
                  <a:srgbClr val="31A828"/>
                </a:solidFill>
              </a:rPr>
              <a:t>atat</a:t>
            </a:r>
            <a:r>
              <a:rPr lang="en-US" sz="2400" b="1" dirty="0" smtClean="0">
                <a:solidFill>
                  <a:srgbClr val="31A828"/>
                </a:solidFill>
              </a:rPr>
              <a:t> </a:t>
            </a:r>
            <a:r>
              <a:rPr lang="en-US" sz="2400" b="1" dirty="0" err="1" smtClean="0">
                <a:solidFill>
                  <a:srgbClr val="31A828"/>
                </a:solidFill>
              </a:rPr>
              <a:t>versuri</a:t>
            </a:r>
            <a:r>
              <a:rPr lang="en-US" sz="2400" b="1" dirty="0" smtClean="0">
                <a:solidFill>
                  <a:srgbClr val="31A828"/>
                </a:solidFill>
              </a:rPr>
              <a:t> </a:t>
            </a:r>
            <a:r>
              <a:rPr lang="en-US" sz="2400" b="1" dirty="0" err="1" smtClean="0">
                <a:solidFill>
                  <a:srgbClr val="31A828"/>
                </a:solidFill>
              </a:rPr>
              <a:t>si</a:t>
            </a:r>
            <a:r>
              <a:rPr lang="en-US" sz="2400" b="1" dirty="0" smtClean="0">
                <a:solidFill>
                  <a:srgbClr val="31A828"/>
                </a:solidFill>
              </a:rPr>
              <a:t> </a:t>
            </a:r>
            <a:r>
              <a:rPr lang="en-US" sz="2400" b="1" dirty="0" err="1" smtClean="0">
                <a:solidFill>
                  <a:srgbClr val="31A828"/>
                </a:solidFill>
              </a:rPr>
              <a:t>proza</a:t>
            </a:r>
            <a:r>
              <a:rPr lang="en-US" sz="2400" b="1" dirty="0" smtClean="0">
                <a:solidFill>
                  <a:srgbClr val="31A828"/>
                </a:solidFill>
              </a:rPr>
              <a:t>, </a:t>
            </a:r>
            <a:r>
              <a:rPr lang="en-US" sz="2400" b="1" dirty="0" smtClean="0">
                <a:solidFill>
                  <a:srgbClr val="31A828"/>
                </a:solidFill>
              </a:rPr>
              <a:t>cat</a:t>
            </a:r>
            <a:r>
              <a:rPr lang="en-US" sz="2400" b="1" dirty="0" smtClean="0">
                <a:solidFill>
                  <a:srgbClr val="31A828"/>
                </a:solidFill>
              </a:rPr>
              <a:t> </a:t>
            </a:r>
            <a:r>
              <a:rPr lang="en-US" sz="2400" b="1" dirty="0" err="1" smtClean="0">
                <a:solidFill>
                  <a:srgbClr val="31A828"/>
                </a:solidFill>
              </a:rPr>
              <a:t>si</a:t>
            </a:r>
            <a:r>
              <a:rPr lang="en-US" sz="2400" b="1" dirty="0" smtClean="0">
                <a:solidFill>
                  <a:srgbClr val="31A828"/>
                </a:solidFill>
              </a:rPr>
              <a:t> </a:t>
            </a:r>
            <a:r>
              <a:rPr lang="en-US" sz="2400" b="1" dirty="0" err="1" smtClean="0">
                <a:solidFill>
                  <a:srgbClr val="31A828"/>
                </a:solidFill>
              </a:rPr>
              <a:t>eseuri</a:t>
            </a:r>
            <a:r>
              <a:rPr lang="en-US" sz="2400" b="1" dirty="0" smtClean="0">
                <a:solidFill>
                  <a:srgbClr val="31A828"/>
                </a:solidFill>
              </a:rPr>
              <a:t>. </a:t>
            </a:r>
            <a:r>
              <a:rPr lang="en-US" sz="2400" b="1" dirty="0" err="1" smtClean="0">
                <a:solidFill>
                  <a:srgbClr val="31A828"/>
                </a:solidFill>
              </a:rPr>
              <a:t>Printre</a:t>
            </a:r>
            <a:r>
              <a:rPr lang="en-US" sz="2400" b="1" dirty="0" smtClean="0">
                <a:solidFill>
                  <a:srgbClr val="31A828"/>
                </a:solidFill>
              </a:rPr>
              <a:t> </a:t>
            </a:r>
            <a:r>
              <a:rPr lang="en-US" sz="2400" b="1" dirty="0" err="1" smtClean="0">
                <a:solidFill>
                  <a:srgbClr val="31A828"/>
                </a:solidFill>
              </a:rPr>
              <a:t>zecile</a:t>
            </a:r>
            <a:r>
              <a:rPr lang="en-US" sz="2400" b="1" dirty="0" smtClean="0">
                <a:solidFill>
                  <a:srgbClr val="31A828"/>
                </a:solidFill>
              </a:rPr>
              <a:t> de </a:t>
            </a:r>
            <a:r>
              <a:rPr lang="en-US" sz="2400" b="1" dirty="0" err="1" smtClean="0">
                <a:solidFill>
                  <a:srgbClr val="31A828"/>
                </a:solidFill>
              </a:rPr>
              <a:t>opere</a:t>
            </a:r>
            <a:r>
              <a:rPr lang="en-US" sz="2400" b="1" dirty="0" smtClean="0">
                <a:solidFill>
                  <a:srgbClr val="31A828"/>
                </a:solidFill>
              </a:rPr>
              <a:t> </a:t>
            </a:r>
            <a:r>
              <a:rPr lang="en-US" sz="2400" b="1" dirty="0" err="1" smtClean="0">
                <a:solidFill>
                  <a:srgbClr val="31A828"/>
                </a:solidFill>
              </a:rPr>
              <a:t>scrise</a:t>
            </a:r>
            <a:r>
              <a:rPr lang="en-US" sz="2400" b="1" dirty="0" smtClean="0">
                <a:solidFill>
                  <a:srgbClr val="31A828"/>
                </a:solidFill>
              </a:rPr>
              <a:t> de </a:t>
            </a:r>
            <a:r>
              <a:rPr lang="en-US" sz="2400" b="1" dirty="0" err="1" smtClean="0">
                <a:solidFill>
                  <a:srgbClr val="31A828"/>
                </a:solidFill>
              </a:rPr>
              <a:t>acesta</a:t>
            </a:r>
            <a:r>
              <a:rPr lang="en-US" sz="2400" b="1" dirty="0" smtClean="0">
                <a:solidFill>
                  <a:srgbClr val="31A828"/>
                </a:solidFill>
              </a:rPr>
              <a:t> se </a:t>
            </a:r>
            <a:r>
              <a:rPr lang="en-US" sz="2400" b="1" dirty="0" err="1" smtClean="0">
                <a:solidFill>
                  <a:srgbClr val="31A828"/>
                </a:solidFill>
              </a:rPr>
              <a:t>numara</a:t>
            </a:r>
            <a:r>
              <a:rPr lang="en-US" sz="2400" b="1" dirty="0" smtClean="0">
                <a:solidFill>
                  <a:srgbClr val="31A828"/>
                </a:solidFill>
              </a:rPr>
              <a:t> </a:t>
            </a:r>
            <a:r>
              <a:rPr lang="en-US" sz="2400" b="1" dirty="0" err="1" smtClean="0">
                <a:solidFill>
                  <a:srgbClr val="31A828"/>
                </a:solidFill>
              </a:rPr>
              <a:t>si</a:t>
            </a:r>
            <a:r>
              <a:rPr lang="en-US" sz="2400" b="1" dirty="0" smtClean="0">
                <a:solidFill>
                  <a:srgbClr val="31A828"/>
                </a:solidFill>
              </a:rPr>
              <a:t> &lt;&lt;</a:t>
            </a:r>
            <a:r>
              <a:rPr lang="en-US" sz="2400" b="1" dirty="0" err="1" smtClean="0">
                <a:solidFill>
                  <a:srgbClr val="31A828"/>
                </a:solidFill>
              </a:rPr>
              <a:t>Faruri</a:t>
            </a:r>
            <a:r>
              <a:rPr lang="en-US" sz="2400" b="1" dirty="0" smtClean="0">
                <a:solidFill>
                  <a:srgbClr val="31A828"/>
                </a:solidFill>
              </a:rPr>
              <a:t>, </a:t>
            </a:r>
            <a:r>
              <a:rPr lang="en-US" sz="2400" b="1" dirty="0" err="1" smtClean="0">
                <a:solidFill>
                  <a:srgbClr val="31A828"/>
                </a:solidFill>
              </a:rPr>
              <a:t>vitrine</a:t>
            </a:r>
            <a:r>
              <a:rPr lang="en-US" sz="2400" b="1" dirty="0" smtClean="0">
                <a:solidFill>
                  <a:srgbClr val="31A828"/>
                </a:solidFill>
              </a:rPr>
              <a:t>, </a:t>
            </a:r>
            <a:r>
              <a:rPr lang="en-US" sz="2400" b="1" dirty="0" err="1" smtClean="0">
                <a:solidFill>
                  <a:srgbClr val="31A828"/>
                </a:solidFill>
              </a:rPr>
              <a:t>fotografii</a:t>
            </a:r>
            <a:r>
              <a:rPr lang="en-US" sz="2400" b="1" dirty="0" smtClean="0">
                <a:solidFill>
                  <a:srgbClr val="31A828"/>
                </a:solidFill>
              </a:rPr>
              <a:t>&gt;&gt; , &lt;&lt;</a:t>
            </a:r>
            <a:r>
              <a:rPr lang="en-US" sz="2400" b="1" dirty="0" err="1" smtClean="0">
                <a:solidFill>
                  <a:srgbClr val="31A828"/>
                </a:solidFill>
              </a:rPr>
              <a:t>Poeme</a:t>
            </a:r>
            <a:r>
              <a:rPr lang="en-US" sz="2400" b="1" dirty="0" smtClean="0">
                <a:solidFill>
                  <a:srgbClr val="31A828"/>
                </a:solidFill>
              </a:rPr>
              <a:t> de </a:t>
            </a:r>
            <a:r>
              <a:rPr lang="en-US" sz="2400" b="1" dirty="0" err="1" smtClean="0">
                <a:solidFill>
                  <a:srgbClr val="31A828"/>
                </a:solidFill>
              </a:rPr>
              <a:t>amor</a:t>
            </a:r>
            <a:r>
              <a:rPr lang="en-US" sz="2400" b="1" dirty="0" smtClean="0">
                <a:solidFill>
                  <a:srgbClr val="31A828"/>
                </a:solidFill>
              </a:rPr>
              <a:t>&gt;&gt;, &lt;&lt;</a:t>
            </a:r>
            <a:r>
              <a:rPr lang="en-US" sz="2400" b="1" dirty="0" err="1" smtClean="0">
                <a:solidFill>
                  <a:srgbClr val="31A828"/>
                </a:solidFill>
              </a:rPr>
              <a:t>Visul</a:t>
            </a:r>
            <a:r>
              <a:rPr lang="en-US" sz="2400" b="1" dirty="0" smtClean="0">
                <a:solidFill>
                  <a:srgbClr val="31A828"/>
                </a:solidFill>
              </a:rPr>
              <a:t>&gt;&gt; </a:t>
            </a:r>
            <a:r>
              <a:rPr lang="en-US" sz="2400" b="1" dirty="0" err="1" smtClean="0">
                <a:solidFill>
                  <a:srgbClr val="31A828"/>
                </a:solidFill>
              </a:rPr>
              <a:t>si</a:t>
            </a:r>
            <a:r>
              <a:rPr lang="en-US" sz="2400" b="1" dirty="0" smtClean="0">
                <a:solidFill>
                  <a:srgbClr val="31A828"/>
                </a:solidFill>
              </a:rPr>
              <a:t> &lt;&lt;Florin </a:t>
            </a:r>
            <a:r>
              <a:rPr lang="en-US" sz="2400" b="1" dirty="0" err="1" smtClean="0">
                <a:solidFill>
                  <a:srgbClr val="31A828"/>
                </a:solidFill>
              </a:rPr>
              <a:t>scrie</a:t>
            </a:r>
            <a:r>
              <a:rPr lang="en-US" sz="2400" b="1" dirty="0" smtClean="0">
                <a:solidFill>
                  <a:srgbClr val="31A828"/>
                </a:solidFill>
              </a:rPr>
              <a:t> un roman&gt;&gt;.</a:t>
            </a:r>
            <a:endParaRPr lang="en-US" sz="2400" b="1" dirty="0">
              <a:solidFill>
                <a:srgbClr val="31A828"/>
              </a:solidFill>
            </a:endParaRPr>
          </a:p>
        </p:txBody>
      </p:sp>
      <p:pic>
        <p:nvPicPr>
          <p:cNvPr id="7" name="Imagine 6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3571876"/>
            <a:ext cx="5339952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reptunghi 4"/>
          <p:cNvSpPr/>
          <p:nvPr/>
        </p:nvSpPr>
        <p:spPr>
          <a:xfrm>
            <a:off x="2285984" y="285728"/>
            <a:ext cx="278608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isometricOffAxis2Lef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ctr"/>
            <a:r>
              <a:rPr lang="en-US" sz="80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366FF"/>
                </a:solidFill>
                <a:effectLst/>
              </a:rPr>
              <a:t>Titlul</a:t>
            </a:r>
            <a:endParaRPr lang="ro-RO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366FF"/>
              </a:solidFill>
              <a:effectLst/>
            </a:endParaRPr>
          </a:p>
        </p:txBody>
      </p:sp>
      <p:sp>
        <p:nvSpPr>
          <p:cNvPr id="6" name="Substituent conținut 2"/>
          <p:cNvSpPr>
            <a:spLocks noGrp="1"/>
          </p:cNvSpPr>
          <p:nvPr>
            <p:ph idx="1"/>
          </p:nvPr>
        </p:nvSpPr>
        <p:spPr>
          <a:xfrm>
            <a:off x="500034" y="2357430"/>
            <a:ext cx="6708292" cy="2767018"/>
          </a:xfrm>
          <a:ln cmpd="dbl">
            <a:solidFill>
              <a:schemeClr val="tx1"/>
            </a:solidFill>
            <a:prstDash val="sysDot"/>
          </a:ln>
          <a:scene3d>
            <a:camera prst="perspectiveLeft"/>
            <a:lightRig rig="contrasting" dir="t"/>
          </a:scene3d>
          <a:sp3d prstMaterial="legacyWireframe">
            <a:bevelT prst="angle"/>
            <a:bevelB w="139700" prst="cross"/>
          </a:sp3d>
        </p:spPr>
        <p:txBody>
          <a:bodyPr/>
          <a:lstStyle/>
          <a:p>
            <a:pPr algn="ctr">
              <a:buNone/>
            </a:pPr>
            <a:endParaRPr lang="en-US" dirty="0" smtClean="0">
              <a:solidFill>
                <a:srgbClr val="0029AC"/>
              </a:solidFill>
            </a:endParaRPr>
          </a:p>
          <a:p>
            <a:pPr algn="ctr">
              <a:buNone/>
            </a:pPr>
            <a:r>
              <a:rPr lang="en-US" dirty="0" smtClean="0">
                <a:solidFill>
                  <a:srgbClr val="0029AC"/>
                </a:solidFill>
              </a:rPr>
              <a:t>        </a:t>
            </a:r>
            <a:r>
              <a:rPr lang="en-US" dirty="0" err="1" smtClean="0">
                <a:solidFill>
                  <a:srgbClr val="0029AC"/>
                </a:solidFill>
              </a:rPr>
              <a:t>Accentueaza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conceptia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postmodernista</a:t>
            </a:r>
            <a:r>
              <a:rPr lang="en-US" dirty="0" smtClean="0">
                <a:solidFill>
                  <a:srgbClr val="0029AC"/>
                </a:solidFill>
              </a:rPr>
              <a:t> a </a:t>
            </a:r>
            <a:r>
              <a:rPr lang="en-US" dirty="0" err="1" smtClean="0">
                <a:solidFill>
                  <a:srgbClr val="0029AC"/>
                </a:solidFill>
              </a:rPr>
              <a:t>autorului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despre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importanta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textului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scris</a:t>
            </a:r>
            <a:r>
              <a:rPr lang="en-US" dirty="0" smtClean="0">
                <a:solidFill>
                  <a:srgbClr val="0029AC"/>
                </a:solidFill>
              </a:rPr>
              <a:t>, </a:t>
            </a:r>
            <a:r>
              <a:rPr lang="en-US" dirty="0" err="1" smtClean="0">
                <a:solidFill>
                  <a:srgbClr val="0029AC"/>
                </a:solidFill>
              </a:rPr>
              <a:t>precum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si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despre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rolul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si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menirea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unui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personaj</a:t>
            </a:r>
            <a:r>
              <a:rPr lang="en-US" dirty="0" smtClean="0">
                <a:solidFill>
                  <a:srgbClr val="0029AC"/>
                </a:solidFill>
              </a:rPr>
              <a:t> </a:t>
            </a:r>
            <a:r>
              <a:rPr lang="en-US" dirty="0" err="1" smtClean="0">
                <a:solidFill>
                  <a:srgbClr val="0029AC"/>
                </a:solidFill>
              </a:rPr>
              <a:t>literar</a:t>
            </a:r>
            <a:r>
              <a:rPr lang="en-US" dirty="0" smtClean="0">
                <a:solidFill>
                  <a:srgbClr val="0029AC"/>
                </a:solidFill>
              </a:rPr>
              <a:t>.</a:t>
            </a:r>
            <a:endParaRPr lang="en-US" dirty="0">
              <a:solidFill>
                <a:srgbClr val="0029AC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 rot="726234">
            <a:off x="1083080" y="2013749"/>
            <a:ext cx="3235423" cy="1569660"/>
          </a:xfrm>
          <a:prstGeom prst="rect">
            <a:avLst/>
          </a:prstGeom>
          <a:scene3d>
            <a:camera prst="isometricRightUp">
              <a:rot lat="600000" lon="21000000" rev="600000"/>
            </a:camera>
            <a:lightRig rig="threePt" dir="t"/>
          </a:scene3d>
          <a:sp3d z="12700"/>
        </p:spPr>
        <p:txBody>
          <a:bodyPr wrap="square">
            <a:spAutoFit/>
          </a:bodyPr>
          <a:lstStyle/>
          <a:p>
            <a:r>
              <a:rPr lang="ro-RO" sz="2400" i="1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Tema</a:t>
            </a:r>
            <a:r>
              <a:rPr lang="en-US" sz="2400" i="1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</a:t>
            </a:r>
            <a:r>
              <a:rPr lang="en-US" sz="2400" i="1" dirty="0" err="1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poate</a:t>
            </a:r>
            <a:r>
              <a:rPr lang="en-US" sz="2400" i="1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</a:t>
            </a:r>
            <a:r>
              <a:rPr lang="en-US" sz="2400" i="1" dirty="0" err="1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fi</a:t>
            </a:r>
            <a:r>
              <a:rPr lang="en-US" sz="2400" i="1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</a:t>
            </a:r>
            <a:r>
              <a:rPr lang="en-US" sz="2400" i="1" dirty="0" err="1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reprezentata</a:t>
            </a:r>
            <a:endParaRPr lang="en-US" sz="2400" i="1" dirty="0" smtClean="0">
              <a:solidFill>
                <a:srgbClr val="F88834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nstantia" pitchFamily="18" charset="0"/>
            </a:endParaRPr>
          </a:p>
          <a:p>
            <a:r>
              <a:rPr lang="en-US" sz="2400" i="1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de un </a:t>
            </a:r>
            <a:r>
              <a:rPr lang="en-US" sz="2400" i="1" dirty="0" err="1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singur</a:t>
            </a:r>
            <a:r>
              <a:rPr lang="en-US" sz="2400" i="1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</a:t>
            </a:r>
          </a:p>
          <a:p>
            <a:r>
              <a:rPr lang="en-US" sz="2400" i="1" dirty="0" err="1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cuvant</a:t>
            </a:r>
            <a:r>
              <a:rPr lang="en-US" sz="2400" i="1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,  ,,</a:t>
            </a:r>
            <a:r>
              <a:rPr lang="ro-RO" sz="2400" i="1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scrisul</a:t>
            </a:r>
            <a:r>
              <a:rPr lang="es-ES" sz="2400" i="1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’’.</a:t>
            </a:r>
          </a:p>
        </p:txBody>
      </p:sp>
      <p:sp>
        <p:nvSpPr>
          <p:cNvPr id="6" name="Dreptunghi 5"/>
          <p:cNvSpPr/>
          <p:nvPr/>
        </p:nvSpPr>
        <p:spPr>
          <a:xfrm>
            <a:off x="3643306" y="357166"/>
            <a:ext cx="208101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Below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6000" b="1" cap="none" spc="0" dirty="0" smtClean="0">
                <a:ln>
                  <a:prstDash val="solid"/>
                </a:ln>
                <a:solidFill>
                  <a:srgbClr val="F88834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TEMA</a:t>
            </a:r>
            <a:endParaRPr lang="ro-RO" sz="6000" b="1" cap="none" spc="0" dirty="0">
              <a:ln>
                <a:prstDash val="solid"/>
              </a:ln>
              <a:solidFill>
                <a:srgbClr val="F88834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7" name="Dreptunghi 6"/>
          <p:cNvSpPr/>
          <p:nvPr/>
        </p:nvSpPr>
        <p:spPr>
          <a:xfrm>
            <a:off x="4572000" y="1571612"/>
            <a:ext cx="4572000" cy="2308324"/>
          </a:xfrm>
          <a:prstGeom prst="rect">
            <a:avLst/>
          </a:prstGeom>
          <a:scene3d>
            <a:camera prst="perspectiveRelaxed"/>
            <a:lightRig rig="threePt" dir="t"/>
          </a:scene3d>
        </p:spPr>
        <p:txBody>
          <a:bodyPr>
            <a:spAutoFit/>
          </a:bodyPr>
          <a:lstStyle/>
          <a:p>
            <a:pPr algn="ctr"/>
            <a:r>
              <a:rPr lang="es-ES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In </a:t>
            </a:r>
            <a:r>
              <a:rPr lang="es-ES" sz="2400" dirty="0" err="1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acest</a:t>
            </a:r>
            <a:r>
              <a:rPr lang="es-ES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</a:t>
            </a:r>
            <a:r>
              <a:rPr lang="es-ES" sz="2400" dirty="0" err="1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text</a:t>
            </a:r>
            <a:r>
              <a:rPr lang="es-ES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s</a:t>
            </a:r>
            <a:r>
              <a:rPr lang="ro-RO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e pun în discuţie</a:t>
            </a:r>
            <a:r>
              <a:rPr lang="es-ES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:</a:t>
            </a:r>
          </a:p>
          <a:p>
            <a:pPr>
              <a:buFontTx/>
              <a:buNone/>
            </a:pPr>
            <a:endParaRPr lang="es-ES" sz="2400" dirty="0" smtClean="0">
              <a:solidFill>
                <a:srgbClr val="F88834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nstantia" pitchFamily="18" charset="0"/>
            </a:endParaRPr>
          </a:p>
          <a:p>
            <a:pPr>
              <a:buFontTx/>
              <a:buNone/>
            </a:pPr>
            <a:r>
              <a:rPr lang="es-ES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  <a:cs typeface="Arial" pitchFamily="34" charset="0"/>
              </a:rPr>
              <a:t>1</a:t>
            </a:r>
            <a:r>
              <a:rPr lang="es-ES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.</a:t>
            </a:r>
            <a:r>
              <a:rPr lang="ro-RO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problema creaţiei</a:t>
            </a:r>
          </a:p>
          <a:p>
            <a:pPr>
              <a:buFontTx/>
              <a:buNone/>
            </a:pPr>
            <a:r>
              <a:rPr lang="es-ES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2. </a:t>
            </a:r>
            <a:r>
              <a:rPr lang="ro-RO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raportul dintre realitate şi ficţiune</a:t>
            </a:r>
          </a:p>
          <a:p>
            <a:pPr>
              <a:buFontTx/>
              <a:buNone/>
            </a:pPr>
            <a:r>
              <a:rPr lang="es-ES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3. r</a:t>
            </a:r>
            <a:r>
              <a:rPr lang="ro-RO" sz="2400" dirty="0" err="1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elaţia</a:t>
            </a:r>
            <a:r>
              <a:rPr lang="ro-RO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 </a:t>
            </a:r>
            <a:r>
              <a:rPr lang="ro-RO" sz="2400" dirty="0" err="1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autor-narator-personaj</a:t>
            </a:r>
            <a:r>
              <a:rPr lang="en-US" sz="2400" dirty="0" smtClean="0">
                <a:solidFill>
                  <a:srgbClr val="F88834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nstantia" pitchFamily="18" charset="0"/>
              </a:rPr>
              <a:t>.</a:t>
            </a:r>
            <a:endParaRPr lang="en-US" sz="2400" dirty="0">
              <a:solidFill>
                <a:srgbClr val="F88834"/>
              </a:solidFill>
              <a:latin typeface="Constantia" pitchFamily="18" charset="0"/>
            </a:endParaRPr>
          </a:p>
        </p:txBody>
      </p:sp>
      <p:pic>
        <p:nvPicPr>
          <p:cNvPr id="8" name="Imagine 7" descr="ce-tradeaza-scrisul-350x2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429000"/>
            <a:ext cx="9144000" cy="35718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1928794" y="2857496"/>
            <a:ext cx="5715040" cy="2677656"/>
          </a:xfrm>
          <a:prstGeom prst="rect">
            <a:avLst/>
          </a:prstGeom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DA2A00"/>
                </a:solidFill>
                <a:latin typeface="Times New Roman" pitchFamily="18" charset="0"/>
              </a:rPr>
              <a:t>	</a:t>
            </a:r>
            <a:r>
              <a:rPr lang="en-US" sz="2400" i="1" dirty="0" err="1" smtClean="0">
                <a:solidFill>
                  <a:schemeClr val="accent3"/>
                </a:solidFill>
                <a:latin typeface="Times New Roman" pitchFamily="18" charset="0"/>
              </a:rPr>
              <a:t>Textul</a:t>
            </a:r>
            <a:r>
              <a:rPr lang="en-US" sz="2400" i="1" dirty="0" smtClean="0">
                <a:solidFill>
                  <a:schemeClr val="accent3"/>
                </a:solidFill>
                <a:latin typeface="Times New Roman" pitchFamily="18" charset="0"/>
              </a:rPr>
              <a:t> e </a:t>
            </a:r>
            <a:r>
              <a:rPr lang="en-US" sz="2400" i="1" dirty="0" err="1" smtClean="0">
                <a:solidFill>
                  <a:schemeClr val="accent3"/>
                </a:solidFill>
                <a:latin typeface="Times New Roman" pitchFamily="18" charset="0"/>
              </a:rPr>
              <a:t>dispus</a:t>
            </a:r>
            <a:r>
              <a:rPr lang="en-US" sz="2400" i="1" dirty="0" smtClean="0">
                <a:solidFill>
                  <a:schemeClr val="accent3"/>
                </a:solidFill>
                <a:latin typeface="Times New Roman" pitchFamily="18" charset="0"/>
              </a:rPr>
              <a:t> in </a:t>
            </a:r>
            <a:r>
              <a:rPr lang="en-US" sz="2400" i="1" dirty="0" err="1" smtClean="0">
                <a:solidFill>
                  <a:schemeClr val="accent3"/>
                </a:solidFill>
                <a:latin typeface="Times New Roman" pitchFamily="18" charset="0"/>
              </a:rPr>
              <a:t>trei</a:t>
            </a:r>
            <a:r>
              <a:rPr lang="en-US" sz="2400" i="1" dirty="0" smtClean="0">
                <a:solidFill>
                  <a:schemeClr val="accent3"/>
                </a:solidFill>
                <a:latin typeface="Times New Roman" pitchFamily="18" charset="0"/>
              </a:rPr>
              <a:t> </a:t>
            </a:r>
            <a:r>
              <a:rPr lang="en-US" sz="2400" i="1" dirty="0" err="1" smtClean="0">
                <a:solidFill>
                  <a:schemeClr val="accent3"/>
                </a:solidFill>
                <a:latin typeface="Times New Roman" pitchFamily="18" charset="0"/>
              </a:rPr>
              <a:t>secvente</a:t>
            </a:r>
            <a:r>
              <a:rPr lang="en-US" sz="2400" i="1" dirty="0" smtClean="0">
                <a:solidFill>
                  <a:schemeClr val="accent3"/>
                </a:solidFill>
                <a:latin typeface="Times New Roman" pitchFamily="18" charset="0"/>
              </a:rPr>
              <a:t> care p</a:t>
            </a:r>
            <a:r>
              <a:rPr lang="ro-RO" sz="2400" i="1" dirty="0" err="1" smtClean="0">
                <a:solidFill>
                  <a:schemeClr val="accent3"/>
                </a:solidFill>
                <a:latin typeface="Times New Roman" pitchFamily="18" charset="0"/>
              </a:rPr>
              <a:t>ot</a:t>
            </a:r>
            <a:r>
              <a:rPr lang="ro-RO" sz="2400" i="1" dirty="0" smtClean="0">
                <a:solidFill>
                  <a:schemeClr val="accent3"/>
                </a:solidFill>
                <a:latin typeface="Times New Roman" pitchFamily="18" charset="0"/>
              </a:rPr>
              <a:t> avea fiecare un titlu independent</a:t>
            </a:r>
            <a:r>
              <a:rPr lang="en-US" sz="2400" i="1" dirty="0" smtClean="0">
                <a:solidFill>
                  <a:schemeClr val="accent3"/>
                </a:solidFill>
                <a:latin typeface="Times New Roman" pitchFamily="18" charset="0"/>
              </a:rPr>
              <a:t>.</a:t>
            </a:r>
            <a:endParaRPr lang="ro-RO" sz="2400" i="1" dirty="0" smtClean="0">
              <a:solidFill>
                <a:schemeClr val="accent3"/>
              </a:solidFill>
              <a:latin typeface="Times New Roman" pitchFamily="18" charset="0"/>
            </a:endParaRPr>
          </a:p>
          <a:p>
            <a:r>
              <a:rPr lang="en-US" sz="2400" i="1" dirty="0" smtClean="0">
                <a:solidFill>
                  <a:schemeClr val="accent3"/>
                </a:solidFill>
                <a:latin typeface="Times New Roman" pitchFamily="18" charset="0"/>
              </a:rPr>
              <a:t>	</a:t>
            </a:r>
          </a:p>
          <a:p>
            <a:r>
              <a:rPr lang="en-US" sz="2400" i="1" dirty="0" smtClean="0">
                <a:solidFill>
                  <a:schemeClr val="accent3"/>
                </a:solidFill>
                <a:latin typeface="Times New Roman" pitchFamily="18" charset="0"/>
              </a:rPr>
              <a:t>	</a:t>
            </a:r>
            <a:r>
              <a:rPr lang="en-US" sz="2400" i="1" dirty="0" err="1" smtClean="0">
                <a:solidFill>
                  <a:schemeClr val="accent3"/>
                </a:solidFill>
                <a:latin typeface="Times New Roman" pitchFamily="18" charset="0"/>
              </a:rPr>
              <a:t>Acestea</a:t>
            </a:r>
            <a:r>
              <a:rPr lang="en-US" sz="2400" i="1" dirty="0" smtClean="0">
                <a:solidFill>
                  <a:schemeClr val="accent3"/>
                </a:solidFill>
                <a:latin typeface="Times New Roman" pitchFamily="18" charset="0"/>
              </a:rPr>
              <a:t> s</a:t>
            </a:r>
            <a:r>
              <a:rPr lang="ro-RO" sz="2400" i="1" dirty="0" smtClean="0">
                <a:solidFill>
                  <a:schemeClr val="accent3"/>
                </a:solidFill>
                <a:latin typeface="Times New Roman" pitchFamily="18" charset="0"/>
              </a:rPr>
              <a:t>e leagă pri</a:t>
            </a:r>
            <a:r>
              <a:rPr lang="en-US" sz="2400" i="1" dirty="0" smtClean="0">
                <a:solidFill>
                  <a:schemeClr val="accent3"/>
                </a:solidFill>
                <a:latin typeface="Times New Roman" pitchFamily="18" charset="0"/>
              </a:rPr>
              <a:t>n</a:t>
            </a:r>
            <a:r>
              <a:rPr lang="ro-RO" sz="2400" i="1" dirty="0" smtClean="0">
                <a:solidFill>
                  <a:schemeClr val="accent3"/>
                </a:solidFill>
                <a:latin typeface="Times New Roman" pitchFamily="18" charset="0"/>
              </a:rPr>
              <a:t> juxtapunere, </a:t>
            </a:r>
            <a:r>
              <a:rPr lang="en-US" sz="2400" i="1" dirty="0" err="1" smtClean="0">
                <a:solidFill>
                  <a:schemeClr val="accent3"/>
                </a:solidFill>
                <a:latin typeface="Times New Roman" pitchFamily="18" charset="0"/>
              </a:rPr>
              <a:t>inlantuire</a:t>
            </a:r>
            <a:r>
              <a:rPr lang="en-US" sz="2400" i="1" smtClean="0">
                <a:solidFill>
                  <a:schemeClr val="accent3"/>
                </a:solidFill>
                <a:latin typeface="Times New Roman" pitchFamily="18" charset="0"/>
              </a:rPr>
              <a:t> </a:t>
            </a:r>
            <a:r>
              <a:rPr lang="ro-RO" sz="2400" i="1" smtClean="0">
                <a:solidFill>
                  <a:schemeClr val="accent3"/>
                </a:solidFill>
                <a:latin typeface="Times New Roman" pitchFamily="18" charset="0"/>
              </a:rPr>
              <a:t>sugerată </a:t>
            </a:r>
            <a:r>
              <a:rPr lang="ro-RO" sz="2400" i="1" dirty="0" smtClean="0">
                <a:solidFill>
                  <a:schemeClr val="accent3"/>
                </a:solidFill>
                <a:latin typeface="Times New Roman" pitchFamily="18" charset="0"/>
              </a:rPr>
              <a:t>grafic prin punctele de suspensie de la sfârşitul unei secvenţe şi de la începutul celeilalte.</a:t>
            </a:r>
          </a:p>
        </p:txBody>
      </p:sp>
      <p:sp>
        <p:nvSpPr>
          <p:cNvPr id="5" name="Dreptunghi 4"/>
          <p:cNvSpPr/>
          <p:nvPr/>
        </p:nvSpPr>
        <p:spPr>
          <a:xfrm>
            <a:off x="500034" y="1071546"/>
            <a:ext cx="7947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err="1" smtClean="0">
                <a:ln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Structura</a:t>
            </a:r>
            <a:r>
              <a:rPr lang="en-US" sz="5400" b="1" cap="all" spc="0" dirty="0" smtClean="0">
                <a:ln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/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textului</a:t>
            </a:r>
            <a:endParaRPr lang="ro-RO" sz="5400" b="1" cap="all" spc="0" dirty="0">
              <a:ln/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00166" y="2143116"/>
            <a:ext cx="6643734" cy="2585323"/>
          </a:xfrm>
          <a:prstGeom prst="rect">
            <a:avLst/>
          </a:prstGeom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o-RO" i="1" dirty="0" smtClean="0">
                <a:solidFill>
                  <a:srgbClr val="DA2A00"/>
                </a:solidFill>
                <a:latin typeface="Times New Roman" pitchFamily="18" charset="0"/>
              </a:rPr>
              <a:t>            Inlantuirea este un procedeu de legare a secventelor intr-o opera epica, constand in dispunerea cronolo</a:t>
            </a:r>
            <a:r>
              <a:rPr lang="en-US" i="1" dirty="0" err="1" smtClean="0">
                <a:solidFill>
                  <a:srgbClr val="DA2A00"/>
                </a:solidFill>
                <a:latin typeface="Times New Roman" pitchFamily="18" charset="0"/>
              </a:rPr>
              <a:t>gi</a:t>
            </a:r>
            <a:r>
              <a:rPr lang="ro-RO" i="1" dirty="0" smtClean="0">
                <a:solidFill>
                  <a:srgbClr val="DA2A00"/>
                </a:solidFill>
                <a:latin typeface="Times New Roman" pitchFamily="18" charset="0"/>
              </a:rPr>
              <a:t>ca a intamplarilor unele dupa altele. Secventele pot fi legate prin: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ro-RO" i="1" dirty="0" smtClean="0">
              <a:solidFill>
                <a:srgbClr val="DA2A00"/>
              </a:solidFill>
              <a:latin typeface="Times New Roman" pitchFamily="18" charset="0"/>
            </a:endParaRP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ro-RO" i="1" dirty="0" smtClean="0">
                <a:solidFill>
                  <a:srgbClr val="DA2A00"/>
                </a:solidFill>
                <a:latin typeface="Times New Roman" pitchFamily="18" charset="0"/>
              </a:rPr>
              <a:t> juxtapunere (simpla alaturare)</a:t>
            </a: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endParaRPr lang="ro-RO" i="1" dirty="0" smtClean="0">
              <a:solidFill>
                <a:srgbClr val="DA2A00"/>
              </a:solidFill>
              <a:latin typeface="Times New Roman" pitchFamily="18" charset="0"/>
            </a:endParaRPr>
          </a:p>
          <a:p>
            <a:pPr>
              <a:buClr>
                <a:schemeClr val="accent2"/>
              </a:buClr>
              <a:buFont typeface="Wingdings" pitchFamily="2" charset="2"/>
              <a:buChar char="Ø"/>
            </a:pPr>
            <a:r>
              <a:rPr lang="ro-RO" i="1" dirty="0" smtClean="0">
                <a:solidFill>
                  <a:srgbClr val="DA2A00"/>
                </a:solidFill>
                <a:latin typeface="Times New Roman" pitchFamily="18" charset="0"/>
              </a:rPr>
              <a:t>folosirea unor cuvinte care asigura continuitatea, expresii sau  formule specifice.</a:t>
            </a:r>
          </a:p>
          <a:p>
            <a:pPr>
              <a:buClr>
                <a:schemeClr val="accent2"/>
              </a:buClr>
            </a:pPr>
            <a:r>
              <a:rPr lang="ro-RO" i="1" dirty="0" smtClean="0">
                <a:solidFill>
                  <a:srgbClr val="DA2A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2071670" y="571480"/>
            <a:ext cx="4665060" cy="92333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isometricRightUp">
              <a:rot lat="1200000" lon="20400000" rev="0"/>
            </a:camera>
            <a:lightRig rig="flat" dir="tl">
              <a:rot lat="0" lon="0" rev="6600000"/>
            </a:lightRig>
          </a:scene3d>
          <a:sp3d>
            <a:bevelT w="177800" h="82550" prst="cross"/>
          </a:sp3d>
        </p:spPr>
        <p:txBody>
          <a:bodyPr wrap="none" lIns="91440" tIns="45720" rIns="91440" bIns="45720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o-RO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INLANTUIREA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reptunghi 6"/>
          <p:cNvSpPr/>
          <p:nvPr/>
        </p:nvSpPr>
        <p:spPr>
          <a:xfrm>
            <a:off x="2857488" y="785794"/>
            <a:ext cx="34156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Personaje</a:t>
            </a:r>
            <a:endParaRPr lang="ro-RO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CasetăText 7"/>
          <p:cNvSpPr txBox="1"/>
          <p:nvPr/>
        </p:nvSpPr>
        <p:spPr>
          <a:xfrm>
            <a:off x="642910" y="1785926"/>
            <a:ext cx="77153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	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	In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acest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text,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autorul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isi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exprima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sentimentele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indirect cu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ajutorul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personajelor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</a:t>
            </a:r>
            <a:r>
              <a:rPr lang="en-US" dirty="0" err="1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precum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:</a:t>
            </a:r>
          </a:p>
          <a:p>
            <a:endParaRPr lang="en-US" dirty="0" smtClean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</a:endParaRPr>
          </a:p>
          <a:p>
            <a:endParaRPr lang="en-US" b="1" dirty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</a:endParaRPr>
          </a:p>
        </p:txBody>
      </p:sp>
      <p:sp>
        <p:nvSpPr>
          <p:cNvPr id="9" name="Dreptunghi 8"/>
          <p:cNvSpPr/>
          <p:nvPr/>
        </p:nvSpPr>
        <p:spPr>
          <a:xfrm>
            <a:off x="4714876" y="264318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 1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. </a:t>
            </a:r>
            <a:r>
              <a:rPr lang="ro-RO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Florin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 2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. </a:t>
            </a:r>
            <a:r>
              <a:rPr lang="ro-RO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Ana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 3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. </a:t>
            </a:r>
            <a:r>
              <a:rPr lang="ro-RO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Florin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a</a:t>
            </a: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 4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. </a:t>
            </a:r>
            <a:r>
              <a:rPr lang="ro-RO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Elena</a:t>
            </a:r>
          </a:p>
          <a:p>
            <a:r>
              <a:rPr lang="de-DE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 5</a:t>
            </a:r>
            <a:r>
              <a:rPr lang="de-DE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. Florea haiducul</a:t>
            </a:r>
            <a:endParaRPr lang="ro-RO" dirty="0" smtClean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</a:endParaRPr>
          </a:p>
          <a:p>
            <a:r>
              <a:rPr lang="de-DE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 6</a:t>
            </a:r>
            <a:r>
              <a:rPr lang="de-DE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. Aniţa crâşmăriţa</a:t>
            </a:r>
            <a:endParaRPr lang="ro-RO" dirty="0" smtClean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</a:endParaRP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 7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. </a:t>
            </a:r>
            <a:r>
              <a:rPr lang="ro-RO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C</a:t>
            </a:r>
            <a:r>
              <a:rPr lang="de-DE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ăpitanul Gealatu</a:t>
            </a:r>
            <a:endParaRPr lang="ro-RO" dirty="0" smtClean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</a:endParaRP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 8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. </a:t>
            </a:r>
            <a:r>
              <a:rPr lang="ro-RO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P</a:t>
            </a:r>
            <a:r>
              <a:rPr lang="de-DE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oteraşii</a:t>
            </a:r>
            <a:endParaRPr lang="ro-RO" dirty="0" smtClean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</a:endParaRP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  9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. </a:t>
            </a:r>
            <a:r>
              <a:rPr lang="ro-RO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C</a:t>
            </a:r>
            <a:r>
              <a:rPr lang="de-DE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alul</a:t>
            </a:r>
            <a:endParaRPr lang="es-ES" dirty="0" smtClean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</a:endParaRP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10. </a:t>
            </a:r>
            <a:r>
              <a:rPr lang="ro-RO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Domnul Florescu</a:t>
            </a:r>
            <a:endParaRPr lang="en-US" dirty="0" smtClean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</a:endParaRPr>
          </a:p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11. </a:t>
            </a:r>
            <a:r>
              <a:rPr lang="ro-RO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Verdana" pitchFamily="34" charset="0"/>
              </a:rPr>
              <a:t>Poştăriţa.</a:t>
            </a:r>
            <a:endParaRPr lang="es-ES" dirty="0" smtClean="0">
              <a:solidFill>
                <a:schemeClr val="accent2">
                  <a:lumMod val="60000"/>
                  <a:lumOff val="40000"/>
                </a:schemeClr>
              </a:solidFill>
              <a:latin typeface="Verdana" pitchFamily="34" charset="0"/>
            </a:endParaRPr>
          </a:p>
        </p:txBody>
      </p:sp>
      <p:pic>
        <p:nvPicPr>
          <p:cNvPr id="10" name="Imagine 9" descr="thumb_446_x_0_5490-110728-ianc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3071810"/>
            <a:ext cx="3714775" cy="44530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reptunghi 3"/>
          <p:cNvSpPr/>
          <p:nvPr/>
        </p:nvSpPr>
        <p:spPr>
          <a:xfrm>
            <a:off x="1857356" y="2357430"/>
            <a:ext cx="531587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8000" b="1" cap="none" spc="0" dirty="0" smtClean="0">
                <a:ln/>
                <a:solidFill>
                  <a:schemeClr val="accent3"/>
                </a:solidFill>
                <a:effectLst/>
              </a:rPr>
              <a:t>Plan de </a:t>
            </a:r>
            <a:r>
              <a:rPr lang="en-US" sz="8000" b="1" cap="none" spc="0" dirty="0" err="1" smtClean="0">
                <a:ln/>
                <a:solidFill>
                  <a:schemeClr val="accent3"/>
                </a:solidFill>
                <a:effectLst/>
              </a:rPr>
              <a:t>idei</a:t>
            </a:r>
            <a:endParaRPr lang="ro-RO" sz="8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28728" y="1857364"/>
            <a:ext cx="6643734" cy="5170646"/>
          </a:xfrm>
          <a:prstGeom prst="rect">
            <a:avLst/>
          </a:prstGeom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en-US" i="1" dirty="0" smtClean="0">
                <a:solidFill>
                  <a:srgbClr val="DA2A00"/>
                </a:solidFill>
                <a:latin typeface="Times New Roman" pitchFamily="18" charset="0"/>
              </a:rPr>
              <a:t>			</a:t>
            </a:r>
            <a:endParaRPr lang="en-US" sz="2400" b="1" i="1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</a:endParaRPr>
          </a:p>
          <a:p>
            <a:r>
              <a:rPr lang="en-US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	</a:t>
            </a:r>
            <a:r>
              <a:rPr lang="ro-RO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1. Haiducul Florea se opreste la hanul Anitei, iar </a:t>
            </a:r>
            <a:r>
              <a:rPr lang="en-US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in </a:t>
            </a:r>
            <a:r>
              <a:rPr lang="ro-RO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scurt timp </a:t>
            </a:r>
            <a:r>
              <a:rPr lang="ro-RO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este prins de Gealatu dar, cu ajutorul calului sau il ucide pe capitan.</a:t>
            </a:r>
          </a:p>
          <a:p>
            <a:r>
              <a:rPr lang="ro-RO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	</a:t>
            </a:r>
            <a:endParaRPr lang="en-US" sz="2400" b="1" i="1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</a:endParaRPr>
          </a:p>
          <a:p>
            <a:endParaRPr lang="en-US" sz="2400" b="1" i="1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</a:endParaRPr>
          </a:p>
          <a:p>
            <a:r>
              <a:rPr lang="en-US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	</a:t>
            </a:r>
            <a:r>
              <a:rPr lang="ro-RO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2. </a:t>
            </a:r>
            <a:r>
              <a:rPr lang="en-US" sz="24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Acesta</a:t>
            </a:r>
            <a:r>
              <a:rPr lang="ro-RO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 incal</a:t>
            </a:r>
            <a:r>
              <a:rPr lang="en-US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e</a:t>
            </a:r>
            <a:r>
              <a:rPr lang="ro-RO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ca pe calul sau viteaz</a:t>
            </a:r>
            <a:r>
              <a:rPr lang="en-US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si</a:t>
            </a:r>
            <a:r>
              <a:rPr lang="en-US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 </a:t>
            </a:r>
            <a:r>
              <a:rPr lang="ro-RO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pleaca peste vai si munti ca sa savarseasca alte fapte.</a:t>
            </a:r>
          </a:p>
          <a:p>
            <a:r>
              <a:rPr lang="ro-RO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</a:rPr>
              <a:t>	</a:t>
            </a:r>
            <a:endParaRPr lang="en-US" sz="2400" b="1" i="1" dirty="0" smtClean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</a:endParaRPr>
          </a:p>
          <a:p>
            <a:endParaRPr lang="en-US" sz="2400" b="1" i="1" dirty="0" smtClean="0">
              <a:solidFill>
                <a:srgbClr val="DA2A00"/>
              </a:solidFill>
              <a:latin typeface="Times New Roman" pitchFamily="18" charset="0"/>
            </a:endParaRPr>
          </a:p>
          <a:p>
            <a:endParaRPr lang="ro-RO" sz="2400" i="1" dirty="0" smtClean="0">
              <a:solidFill>
                <a:srgbClr val="DA2A00"/>
              </a:solidFill>
              <a:latin typeface="Times New Roman" pitchFamily="18" charset="0"/>
            </a:endParaRPr>
          </a:p>
          <a:p>
            <a:endParaRPr lang="ro-RO" sz="2400" i="1" dirty="0" smtClean="0">
              <a:solidFill>
                <a:srgbClr val="DA2A00"/>
              </a:solidFill>
              <a:latin typeface="Times New Roman" pitchFamily="18" charset="0"/>
            </a:endParaRPr>
          </a:p>
          <a:p>
            <a:pPr>
              <a:buClr>
                <a:schemeClr val="accent2"/>
              </a:buClr>
            </a:pPr>
            <a:r>
              <a:rPr lang="ro-RO" sz="2400" i="1" dirty="0" smtClean="0">
                <a:solidFill>
                  <a:srgbClr val="DA2A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2857488" y="142852"/>
            <a:ext cx="3012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err="1" smtClean="0">
                <a:ln/>
                <a:solidFill>
                  <a:schemeClr val="accent3"/>
                </a:solidFill>
                <a:effectLst/>
              </a:rPr>
              <a:t>Partea</a:t>
            </a:r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I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Turist">
  <a:themeElements>
    <a:clrScheme name="Turist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urist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urist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Flux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Office cla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Vervă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Civic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riel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349</TotalTime>
  <Words>201</Words>
  <PresentationFormat>On-screen Show (4:3)</PresentationFormat>
  <Paragraphs>69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Turist</vt:lpstr>
      <vt:lpstr>Opulent</vt:lpstr>
      <vt:lpstr>Flux</vt:lpstr>
      <vt:lpstr>Temă Office</vt:lpstr>
      <vt:lpstr>Civic</vt:lpstr>
      <vt:lpstr>Concourse</vt:lpstr>
      <vt:lpstr>Oriel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Diapozitivul 1</dc:title>
  <dc:creator>Marius</dc:creator>
  <cp:lastModifiedBy>Marius</cp:lastModifiedBy>
  <cp:revision>35</cp:revision>
  <dcterms:modified xsi:type="dcterms:W3CDTF">2011-10-17T18:10:39Z</dcterms:modified>
</cp:coreProperties>
</file>